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>
        <p:scale>
          <a:sx n="116" d="100"/>
          <a:sy n="116" d="100"/>
        </p:scale>
        <p:origin x="-350" y="-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1CA6E1-5F3F-C257-8513-7DDD62339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Diapo de titre</a:t>
            </a:r>
            <a:br>
              <a:rPr lang="fr-FR" dirty="0" smtClean="0"/>
            </a:br>
            <a:r>
              <a:rPr lang="fr-FR" dirty="0" smtClean="0"/>
              <a:t>Modifiez </a:t>
            </a: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6E28C43-3D2E-16F6-C8E3-2DE453FC9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7361C6E-496D-120E-84C6-49BDEC9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75D7-C5FC-47BF-9A2D-50A2F8B464CB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4D4624F-C9C9-7242-6846-A93052B6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2CCE106-16A3-4050-9ABD-996B404F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889-33B1-4DDF-8499-61F591D4F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5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86AB4A-CCB3-3FFA-1E5F-AA70EA9C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5" y="60512"/>
            <a:ext cx="8370794" cy="103409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289B9DD-1CAA-290B-19DC-F2D9CAF8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75D7-C5FC-47BF-9A2D-50A2F8B464CB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E9900E6-1D6C-4457-C60D-F3FC6381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9B3BE58-0834-3254-9342-EA2B2BD2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889-33B1-4DDF-8499-61F591D4FFDC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6189433"/>
              </p:ext>
            </p:extLst>
          </p:nvPr>
        </p:nvGraphicFramePr>
        <p:xfrm>
          <a:off x="375169" y="1174165"/>
          <a:ext cx="8393662" cy="5077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1526"/>
                <a:gridCol w="1299664"/>
                <a:gridCol w="1596153"/>
                <a:gridCol w="2736060"/>
                <a:gridCol w="2220259"/>
              </a:tblGrid>
              <a:tr h="253898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3898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2D2D2D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2D2D2D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2D2D2D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2D2D2D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2D2D2D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0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51470"/>
            <a:ext cx="8507288" cy="1440159"/>
          </a:xfrm>
        </p:spPr>
        <p:txBody>
          <a:bodyPr/>
          <a:lstStyle>
            <a:lvl1pPr>
              <a:defRPr sz="2800" b="1" baseline="0"/>
            </a:lvl1pPr>
          </a:lstStyle>
          <a:p>
            <a:r>
              <a:rPr lang="fr-FR" dirty="0" smtClean="0"/>
              <a:t>Diapo de question - 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91631"/>
            <a:ext cx="3250704" cy="2520280"/>
          </a:xfrm>
        </p:spPr>
        <p:txBody>
          <a:bodyPr anchor="t"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OMBEA_IMAGE"/>
          <p:cNvSpPr>
            <a:spLocks noGrp="1"/>
          </p:cNvSpPr>
          <p:nvPr>
            <p:ph type="pic" sz="quarter" idx="11"/>
          </p:nvPr>
        </p:nvSpPr>
        <p:spPr>
          <a:xfrm>
            <a:off x="3789168" y="1492250"/>
            <a:ext cx="5175445" cy="312579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OMBEA_COMPTEUR" title="OMBEA_COMPTEUR"/>
          <p:cNvSpPr>
            <a:spLocks noGrp="1"/>
          </p:cNvSpPr>
          <p:nvPr>
            <p:ph sz="quarter" idx="12" hasCustomPrompt="1"/>
          </p:nvPr>
        </p:nvSpPr>
        <p:spPr>
          <a:xfrm>
            <a:off x="468313" y="4011613"/>
            <a:ext cx="1223962" cy="5762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fr-FR" dirty="0" smtClean="0"/>
              <a:t>Compteur</a:t>
            </a:r>
            <a:endParaRPr lang="fr-FR" dirty="0"/>
          </a:p>
        </p:txBody>
      </p:sp>
      <p:sp>
        <p:nvSpPr>
          <p:cNvPr id="12" name="OMBEA_NUMERO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4732338"/>
            <a:ext cx="1366837" cy="287337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fr-FR" dirty="0" err="1" smtClean="0"/>
              <a:t>Qx</a:t>
            </a:r>
            <a:r>
              <a:rPr lang="fr-FR" dirty="0" smtClean="0"/>
              <a:t>/xxx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59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1CA6E1-5F3F-C257-8513-7DDD62339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Diapo de fin</a:t>
            </a:r>
            <a:br>
              <a:rPr lang="fr-FR" dirty="0" smtClean="0"/>
            </a:br>
            <a:r>
              <a:rPr lang="fr-FR" dirty="0" smtClean="0"/>
              <a:t>Modifiez </a:t>
            </a: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6E28C43-3D2E-16F6-C8E3-2DE453FC9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7361C6E-496D-120E-84C6-49BDEC9C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75D7-C5FC-47BF-9A2D-50A2F8B464CB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4D4624F-C9C9-7242-6846-A93052B6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2CCE106-16A3-4050-9ABD-996B404F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889-33B1-4DDF-8499-61F591D4FF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9BAF78-C2E6-492C-81B6-9BBA2693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FCC0347-844F-9C75-A205-8A0852594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795" y="1466602"/>
            <a:ext cx="8370794" cy="31266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69BDBA-6ECC-2921-93AB-AA81E88D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75D7-C5FC-47BF-9A2D-50A2F8B464CB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319DCA6-A4E6-A9D6-A385-EAD6F59D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8834" y="4667295"/>
            <a:ext cx="1993900" cy="43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9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D89DA60-C346-98CD-41A3-4820C8CF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5" y="60512"/>
            <a:ext cx="8370794" cy="13178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DAC2F34-1EAE-18A6-E9CE-2EAB6640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795" y="1473180"/>
            <a:ext cx="8370794" cy="31266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44961B-5844-ECB2-DE6B-226C64E31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75D7-C5FC-47BF-9A2D-50A2F8B464CB}" type="datetimeFigureOut">
              <a:rPr lang="fr-FR" smtClean="0"/>
              <a:t>16/02/2026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FB0DF10-2982-AA33-CB87-7CFD8A0D2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66723B-7847-D32F-95D7-D7A8171B8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889-33B1-4DDF-8499-61F591D4FFD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Pentagone 7"/>
          <p:cNvSpPr/>
          <p:nvPr userDrawn="1"/>
        </p:nvSpPr>
        <p:spPr>
          <a:xfrm rot="10800000">
            <a:off x="380443" y="4615089"/>
            <a:ext cx="8363089" cy="36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8834" y="4667295"/>
            <a:ext cx="1993900" cy="43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3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0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dirty="0"/>
              <a:t>Mode d’emploi boîtier de vote</a:t>
            </a:r>
          </a:p>
        </p:txBody>
      </p:sp>
      <p:pic>
        <p:nvPicPr>
          <p:cNvPr id="4" name="Espace réservé du contenu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r="21747"/>
          <a:stretch/>
        </p:blipFill>
        <p:spPr>
          <a:xfrm>
            <a:off x="6779420" y="1588498"/>
            <a:ext cx="2011635" cy="2813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964" y="1283425"/>
            <a:ext cx="6014423" cy="31162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1800" dirty="0">
                <a:solidFill>
                  <a:srgbClr val="E96757"/>
                </a:solidFill>
              </a:rPr>
              <a:t>👉</a:t>
            </a:r>
            <a:r>
              <a:rPr lang="fr-FR" sz="1800" dirty="0"/>
              <a:t> </a:t>
            </a:r>
            <a:r>
              <a:rPr lang="fr-FR" sz="1800" dirty="0">
                <a:solidFill>
                  <a:srgbClr val="2D2D2D"/>
                </a:solidFill>
              </a:rPr>
              <a:t>Lorsque la question s’affiche à l’écran, appuyez sur le bouton correspondant à votre réponse.</a:t>
            </a:r>
          </a:p>
          <a:p>
            <a:endParaRPr lang="fr-FR" sz="1800" dirty="0">
              <a:solidFill>
                <a:srgbClr val="2D2D2D"/>
              </a:solidFill>
            </a:endParaRPr>
          </a:p>
          <a:p>
            <a:r>
              <a:rPr lang="fr-FR" sz="1800" dirty="0">
                <a:solidFill>
                  <a:srgbClr val="E96757"/>
                </a:solidFill>
              </a:rPr>
              <a:t>👉</a:t>
            </a:r>
            <a:r>
              <a:rPr lang="fr-FR" sz="1800" dirty="0">
                <a:solidFill>
                  <a:srgbClr val="2D2D2D"/>
                </a:solidFill>
              </a:rPr>
              <a:t> Un voyant vert s’allume brièvement pour confirmer que votre réponse a bien été enregistrée.</a:t>
            </a:r>
          </a:p>
          <a:p>
            <a:endParaRPr lang="fr-FR" sz="1800" dirty="0">
              <a:solidFill>
                <a:srgbClr val="2D2D2D"/>
              </a:solidFill>
            </a:endParaRPr>
          </a:p>
          <a:p>
            <a:r>
              <a:rPr lang="fr-FR" sz="1800" dirty="0">
                <a:solidFill>
                  <a:srgbClr val="E96757"/>
                </a:solidFill>
              </a:rPr>
              <a:t>👉</a:t>
            </a:r>
            <a:r>
              <a:rPr lang="fr-FR" sz="1800" dirty="0">
                <a:solidFill>
                  <a:srgbClr val="2D2D2D"/>
                </a:solidFill>
              </a:rPr>
              <a:t> Vous pouvez modifier votre choix à tout moment, jusqu’à la fin du compte à rebours en cliquant sur le bouton de votre réponse finale.</a:t>
            </a:r>
          </a:p>
          <a:p>
            <a:endParaRPr lang="fr-FR" sz="1800" dirty="0">
              <a:solidFill>
                <a:srgbClr val="2D2D2D"/>
              </a:solidFill>
            </a:endParaRPr>
          </a:p>
          <a:p>
            <a:r>
              <a:rPr lang="fr-FR" sz="1800" dirty="0">
                <a:solidFill>
                  <a:srgbClr val="E96757"/>
                </a:solidFill>
              </a:rPr>
              <a:t>👉</a:t>
            </a:r>
            <a:r>
              <a:rPr lang="fr-FR" sz="1800" dirty="0">
                <a:solidFill>
                  <a:srgbClr val="2D2D2D"/>
                </a:solidFill>
              </a:rPr>
              <a:t> N’utilisez pas le bouton jaune, il peut dérégler votre boîtier.</a:t>
            </a:r>
          </a:p>
        </p:txBody>
      </p:sp>
    </p:spTree>
    <p:extLst>
      <p:ext uri="{BB962C8B-B14F-4D97-AF65-F5344CB8AC3E}">
        <p14:creationId xmlns:p14="http://schemas.microsoft.com/office/powerpoint/2010/main" val="14831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644430-5539-514C-7176-C4F97C63DCC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Le CACES signifie : </a:t>
            </a:r>
            <a:br>
              <a:rPr lang="fr-FR" dirty="0"/>
            </a:br>
            <a:r>
              <a:rPr lang="fr-FR" dirty="0"/>
              <a:t>Certificat d'Aptitude à la Conduite En Sécurité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ADE8AA4-9318-E49D-3DA2-CC758471C1AE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1550194"/>
            <a:ext cx="3429000" cy="3082529"/>
          </a:xfrm>
        </p:spPr>
        <p:txBody>
          <a:bodyPr>
            <a:normAutofit/>
          </a:bodyPr>
          <a:lstStyle/>
          <a:p>
            <a:pPr marL="385763" indent="-385763">
              <a:spcAft>
                <a:spcPts val="450"/>
              </a:spcAft>
              <a:buAutoNum type="arabicPeriod"/>
            </a:pPr>
            <a:r>
              <a:rPr lang="fr-FR" sz="2400" dirty="0"/>
              <a:t>Vrai</a:t>
            </a:r>
          </a:p>
          <a:p>
            <a:pPr marL="385763" indent="-385763">
              <a:spcAft>
                <a:spcPts val="450"/>
              </a:spcAft>
              <a:buAutoNum type="arabicPeriod"/>
            </a:pPr>
            <a:r>
              <a:rPr lang="fr-FR" sz="2400" dirty="0"/>
              <a:t>Faux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4713" y="4054301"/>
            <a:ext cx="540067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Cette question est uniquement destinée à vérifier le bon fonctionnement des boîtiers de vote. Elle n'a aucun impact sur l’évaluation finale.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527" y="4154895"/>
            <a:ext cx="160072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Question 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747" y="1253938"/>
            <a:ext cx="8370794" cy="1317812"/>
          </a:xfrm>
        </p:spPr>
        <p:txBody>
          <a:bodyPr>
            <a:normAutofit/>
          </a:bodyPr>
          <a:lstStyle/>
          <a:p>
            <a:r>
              <a:rPr lang="fr-FR" sz="3600" dirty="0"/>
              <a:t>Début du questionnaire</a:t>
            </a:r>
          </a:p>
        </p:txBody>
      </p:sp>
    </p:spTree>
    <p:extLst>
      <p:ext uri="{BB962C8B-B14F-4D97-AF65-F5344CB8AC3E}">
        <p14:creationId xmlns:p14="http://schemas.microsoft.com/office/powerpoint/2010/main" val="3273375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PRESENT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LIDE_GUID" val="485BCA80-570F-4D42-ADBF-3A35F09ACA08"/>
  <p:tag name="OR_OFFICE_MAJOR_VERSION" val="16"/>
  <p:tag name="OR_POLL_START_MODE" val="Automatic"/>
  <p:tag name="OR_CHART_VALUE_LABEL_FORMAT" val="Response_Count"/>
  <p:tag name="OR_CHART_RESPONSE_DENOMINATOR" val="Responses"/>
  <p:tag name="OR_CHART_FIXED_RESPONSE_DENOMINATOR" val="100"/>
  <p:tag name="OR_CHART_COLOR_MODE" val="Color_Scheme"/>
  <p:tag name="OR_CHART_APPLY_OMBEA_TEMPLATE" val="True"/>
  <p:tag name="OR_POLL_DEFAULT_ANSWER_OPTION" val="None"/>
  <p:tag name="OR_SLIDE_TYPE" val="OR_QUESTION_SLIDE"/>
  <p:tag name="OR_ANSWERS_BULLET_STYLE" val="ppBulletArabicPeriod"/>
  <p:tag name="OR_POLL_FLOW" val="Automatic"/>
  <p:tag name="OR_CHART_DISPLAY_MODE" val="Automatic"/>
  <p:tag name="OR_POLL_TIME_LIMIT" val="-1"/>
  <p:tag name="OR_POLL_COUNTDOWN_START_MODE" val="Automatic"/>
  <p:tag name="OR_POLL_MULTIPLE_RESPONSES" val="1"/>
  <p:tag name="OR_POLL_DUPLICATES_ALLOWED" val="False"/>
  <p:tag name="OR_CATEGORIZING" val="False"/>
  <p:tag name="OR_PRIORITY_RANKING" val="False"/>
  <p:tag name="OR_IS_POLL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HAPE_TYPE" val="OR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HAPE_TYPE" val="OR_ANSWERS"/>
  <p:tag name="OR_ANSWERS_TEXT" val="Vrai&#10;Faux"/>
  <p:tag name="OR_EXCEL_ANSWER_COLORS" val="-10838489,-14521195"/>
  <p:tag name="OR_ANSWER_POINTS" val="0.00,0.00"/>
</p:tagLst>
</file>

<file path=ppt/theme/theme1.xml><?xml version="1.0" encoding="utf-8"?>
<a:theme xmlns:a="http://schemas.openxmlformats.org/drawingml/2006/main" name="Thème Office">
  <a:themeElements>
    <a:clrScheme name="easy'certif">
      <a:dk1>
        <a:srgbClr val="2D2D2D"/>
      </a:dk1>
      <a:lt1>
        <a:sysClr val="window" lastClr="FFFFFF"/>
      </a:lt1>
      <a:dk2>
        <a:srgbClr val="1A4F8B"/>
      </a:dk2>
      <a:lt2>
        <a:srgbClr val="F5F6F8"/>
      </a:lt2>
      <a:accent1>
        <a:srgbClr val="005377"/>
      </a:accent1>
      <a:accent2>
        <a:srgbClr val="FF6161"/>
      </a:accent2>
      <a:accent3>
        <a:srgbClr val="6BAF92"/>
      </a:accent3>
      <a:accent4>
        <a:srgbClr val="C3C3C3"/>
      </a:accent4>
      <a:accent5>
        <a:srgbClr val="3C6EAE"/>
      </a:accent5>
      <a:accent6>
        <a:srgbClr val="1A4F8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112</Words>
  <Application>Microsoft Office PowerPoint</Application>
  <PresentationFormat>Affichage à l'écran 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 Light</vt:lpstr>
      <vt:lpstr>Calibri</vt:lpstr>
      <vt:lpstr>Trebuchet MS</vt:lpstr>
      <vt:lpstr>Thème Office</vt:lpstr>
      <vt:lpstr>Mode d’emploi boîtier de vote</vt:lpstr>
      <vt:lpstr>Le CACES signifie :  Certificat d'Aptitude à la Conduite En Sécurité</vt:lpstr>
      <vt:lpstr>Début du questionnaire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DEMESLAY</dc:creator>
  <cp:lastModifiedBy>Vincent Vermeulen</cp:lastModifiedBy>
  <cp:revision>11</cp:revision>
  <dcterms:created xsi:type="dcterms:W3CDTF">2025-09-02T13:09:40Z</dcterms:created>
  <dcterms:modified xsi:type="dcterms:W3CDTF">2026-02-16T13:59:01Z</dcterms:modified>
</cp:coreProperties>
</file>